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4" r:id="rId2"/>
    <p:sldId id="269" r:id="rId3"/>
    <p:sldId id="276" r:id="rId4"/>
    <p:sldId id="280" r:id="rId5"/>
    <p:sldId id="285" r:id="rId6"/>
    <p:sldId id="286" r:id="rId7"/>
    <p:sldId id="278" r:id="rId8"/>
    <p:sldId id="283" r:id="rId9"/>
    <p:sldId id="279" r:id="rId10"/>
    <p:sldId id="281" r:id="rId11"/>
    <p:sldId id="282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EC29C59-CD12-4A40-A6CB-7CFA1DECBE4D}">
          <p14:sldIdLst>
            <p14:sldId id="284"/>
            <p14:sldId id="269"/>
            <p14:sldId id="276"/>
            <p14:sldId id="280"/>
            <p14:sldId id="285"/>
            <p14:sldId id="286"/>
            <p14:sldId id="278"/>
            <p14:sldId id="283"/>
            <p14:sldId id="279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ECD27-B6C4-46FC-8831-83A557A484A9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214DF-7D5E-4C51-84E1-679C73892B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4309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05415-137E-40D4-B658-B560A99C64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649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05415-137E-40D4-B658-B560A99C642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84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05415-137E-40D4-B658-B560A99C642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402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05415-137E-40D4-B658-B560A99C642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27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05415-137E-40D4-B658-B560A99C642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42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05415-137E-40D4-B658-B560A99C642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86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ROS =&gt; System d’exploitation</a:t>
            </a:r>
          </a:p>
          <a:p>
            <a:r>
              <a:rPr lang="fr-FR" dirty="0"/>
              <a:t>Node =&gt; Bout de fonction/programme</a:t>
            </a:r>
          </a:p>
          <a:p>
            <a:r>
              <a:rPr lang="fr-FR" dirty="0"/>
              <a:t>Topics =&gt; Permet de relier des </a:t>
            </a:r>
            <a:r>
              <a:rPr lang="fr-FR" dirty="0" err="1"/>
              <a:t>nodes</a:t>
            </a:r>
            <a:r>
              <a:rPr lang="fr-FR" dirty="0"/>
              <a:t> entre eux</a:t>
            </a:r>
          </a:p>
          <a:p>
            <a:r>
              <a:rPr lang="fr-FR" dirty="0"/>
              <a:t>Service =&gt; ?</a:t>
            </a:r>
          </a:p>
          <a:p>
            <a:r>
              <a:rPr lang="fr-FR" dirty="0" err="1"/>
              <a:t>Subscriber</a:t>
            </a:r>
            <a:r>
              <a:rPr lang="fr-FR" dirty="0"/>
              <a:t> =&gt; Reçois les données</a:t>
            </a:r>
          </a:p>
          <a:p>
            <a:r>
              <a:rPr lang="fr-FR" dirty="0"/>
              <a:t>Publisher =&gt; Envoi </a:t>
            </a:r>
            <a:r>
              <a:rPr lang="fr-FR"/>
              <a:t>des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05415-137E-40D4-B658-B560A99C642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345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05415-137E-40D4-B658-B560A99C642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7003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05415-137E-40D4-B658-B560A99C642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976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05415-137E-40D4-B658-B560A99C642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462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79A34-8B3C-47E4-8096-8013D47C1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3F22D7-73D4-4ED3-A248-996EF8398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EAE76A-AD24-4774-8987-41E4AFD2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648498-24B1-441D-9CC3-45615F8B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58C2CB-79F9-4D77-85FA-025936C2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6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162FE1-6DE2-4B50-843E-740AB950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2A21B38-B7EE-4054-A38C-C5B8B7E51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C02142-0119-4541-B11D-3CEA08D8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EF87E2-5C91-4F5E-ABF4-FDE7DB76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23F2A3-53A4-4DA4-A64F-4AFB47F2D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78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5742FCD-81E6-4976-8879-94E7D7889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BBDBF4-2C3E-48D5-A665-A712E3199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BC7438-4367-4E20-A28B-C32C0B0ED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1067FC-D3BC-468B-8F21-5CECC318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5E23A5-6721-4658-9BB4-72120FB3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31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63632-F62F-4371-BDAF-21140506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23222A-C652-49AF-9351-82405849C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BE26C1-070B-41AE-A3A4-2022D6FD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631CDD-E57B-4339-B723-A1132980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FF6CA3-3353-4F24-85B5-34D8D37C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837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19D9EA-2997-4FFD-9048-D28A6D1B8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9A8D4F-36EC-4875-AA52-45B3D51E2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571C4C-799A-44DF-B05E-02E877B1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228027-B393-41D5-8875-557550B6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266F5-9EC1-4B2B-A8E3-C52B21FF8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988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568789-BCC9-48F0-B034-E7FC480D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41D8C7-AC62-41A5-BAC0-6B7357C46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8CB9B2-90A5-4449-88A1-02A8F5BF7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D73AE5-B35B-4E3C-A397-2CBCD7EF6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273DB8-857A-4028-B852-65C10CAF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7D9C00-0275-4384-AADE-A512A970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53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5148A0-80E8-4C84-8789-E724B25A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87ED10-59C2-4E36-BD54-BA316DE4C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B74EDB-5DB1-4275-8E9D-D23C491B8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F36C772-F0BA-489B-9E63-3155C4A59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0C20064-0D59-4ACE-A28C-FF365FBDF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24F7DAA-3367-4813-A221-04B7CB1F2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6FEC315-F215-4151-A927-EF34FD83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208DF9B-1E76-42E1-A453-427ACDF6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81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68757D-915F-4439-89BB-1299D012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185B06-2735-4D5F-91ED-4D2A57F0D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1FCABCD-986D-4836-92DD-655A9847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3E153D-7C0F-4060-B86F-C7A8C221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36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5EAF0F-FE7D-4F37-8A0A-ED4C93449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236ACCA-36B4-4369-8BA3-F4F816972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6654EC-D6F8-4A5A-96F0-B1DF0374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01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3A625-E29E-4F52-9EC5-E86ADFAB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1C25B5-43E9-4E9D-846B-9AF76BF9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23D9FA-4C35-4A35-A893-C31F899F0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5A15C3-A775-40F4-A5AA-4E76FBC6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E019EB-9E13-42CB-B888-B62C9A52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A455B5-9C0A-421B-9541-D2A3BC6D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13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3DD548-ACCE-4CD4-9E33-BDF11DAC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C0D8155-465C-4F2B-98F1-BE72F7BD4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49D604-6863-42DB-97B0-E39AA0174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3C094B-82AB-477B-886B-13081FA5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3F9560-04B2-491B-AF98-8BEAD729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D84AAC-A06F-4E98-B32B-109E5F0E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01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4687E6-9F7D-4CA0-A06C-C5691C9FB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B68E7D-4198-4F43-B117-C06FD13EB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61D13A-C805-4D1F-B6DA-83258DF76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375BA-746F-4A35-9656-9D153988814D}" type="datetimeFigureOut">
              <a:rPr lang="fr-FR" smtClean="0"/>
              <a:t>08/04/2022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84FE11-7871-45CE-91D1-68A33019B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4CFE3-F7B5-4D6C-808C-93585C75F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B1DD2-B84C-45D3-B3A9-7BD57C7936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31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BA0831-3B41-4B14-A6DA-50C8AA9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63" y="0"/>
            <a:ext cx="6825187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49177C1-4AC6-4CC1-95A7-5D50E1164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0" y="357191"/>
            <a:ext cx="3362755" cy="1204922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A15A090-3BCE-4C71-8ED7-3B692347550F}"/>
              </a:ext>
            </a:extLst>
          </p:cNvPr>
          <p:cNvSpPr/>
          <p:nvPr/>
        </p:nvSpPr>
        <p:spPr>
          <a:xfrm rot="2585525">
            <a:off x="4229132" y="1732746"/>
            <a:ext cx="3733734" cy="3392508"/>
          </a:xfrm>
          <a:prstGeom prst="roundRect">
            <a:avLst/>
          </a:prstGeom>
          <a:solidFill>
            <a:schemeClr val="accent1">
              <a:lumMod val="7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E75D9-D167-4EE4-BF84-E82545C2B0A2}"/>
              </a:ext>
            </a:extLst>
          </p:cNvPr>
          <p:cNvSpPr/>
          <p:nvPr/>
        </p:nvSpPr>
        <p:spPr>
          <a:xfrm>
            <a:off x="192774" y="195263"/>
            <a:ext cx="11791950" cy="64674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3D4A85B-4766-495E-A79A-D0934976D1E5}"/>
              </a:ext>
            </a:extLst>
          </p:cNvPr>
          <p:cNvSpPr txBox="1"/>
          <p:nvPr/>
        </p:nvSpPr>
        <p:spPr>
          <a:xfrm flipH="1">
            <a:off x="6096000" y="6362310"/>
            <a:ext cx="6331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entury Gothic" panose="020B0502020202020204" pitchFamily="34" charset="0"/>
              </a:rPr>
              <a:t>Jean-Pascal BARRON, Killian VISINE, Adrien PRIOU, Loïc MARTINS et Hugo BILLY 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54195A-CE7E-418D-A1B6-D99E726D1639}"/>
              </a:ext>
            </a:extLst>
          </p:cNvPr>
          <p:cNvSpPr txBox="1"/>
          <p:nvPr/>
        </p:nvSpPr>
        <p:spPr>
          <a:xfrm>
            <a:off x="3694384" y="2955621"/>
            <a:ext cx="4782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>
                <a:solidFill>
                  <a:schemeClr val="bg1"/>
                </a:solidFill>
                <a:latin typeface="Century Gothic" panose="020B0502020202020204" pitchFamily="34" charset="0"/>
              </a:rPr>
              <a:t>Projet Mécatronique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7CA97EA-3686-4132-AE02-2424FDC0FDCD}"/>
              </a:ext>
            </a:extLst>
          </p:cNvPr>
          <p:cNvSpPr txBox="1"/>
          <p:nvPr/>
        </p:nvSpPr>
        <p:spPr>
          <a:xfrm>
            <a:off x="3841897" y="3586168"/>
            <a:ext cx="450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- Vendredi 08 avril 2022 -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071AD7F-25DB-4151-8992-42243722E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2" y="5523913"/>
            <a:ext cx="2984111" cy="113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OS 2 FOXY FITZROY RELEASE — Open Robotics">
            <a:extLst>
              <a:ext uri="{FF2B5EF4-FFF2-40B4-BE49-F238E27FC236}">
                <a16:creationId xmlns:a16="http://schemas.microsoft.com/office/drawing/2014/main" id="{37F0BB5E-74B0-439D-99AA-5A19A811C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" b="93000" l="4524" r="93810">
                        <a14:foregroundMark x1="38095" y1="10200" x2="64762" y2="11600"/>
                        <a14:foregroundMark x1="56190" y1="43400" x2="50952" y2="49000"/>
                        <a14:foregroundMark x1="71667" y1="43800" x2="63810" y2="49200"/>
                        <a14:foregroundMark x1="75476" y1="44400" x2="67857" y2="49200"/>
                        <a14:foregroundMark x1="61429" y1="51800" x2="51429" y2="58200"/>
                        <a14:foregroundMark x1="66190" y1="68800" x2="46429" y2="72200"/>
                        <a14:foregroundMark x1="46429" y1="72200" x2="46429" y2="72200"/>
                        <a14:foregroundMark x1="62619" y1="69400" x2="57381" y2="72600"/>
                        <a14:foregroundMark x1="43095" y1="62800" x2="20000" y2="72400"/>
                        <a14:foregroundMark x1="20000" y1="72400" x2="19286" y2="73400"/>
                        <a14:foregroundMark x1="36667" y1="66800" x2="30238" y2="73400"/>
                        <a14:foregroundMark x1="52381" y1="78800" x2="41667" y2="90000"/>
                        <a14:foregroundMark x1="41667" y1="90000" x2="40714" y2="86600"/>
                        <a14:foregroundMark x1="64762" y1="80800" x2="44286" y2="86200"/>
                        <a14:foregroundMark x1="84524" y1="81800" x2="83834" y2="82727"/>
                        <a14:foregroundMark x1="79532" y1="84575" x2="76678" y2="86023"/>
                        <a14:foregroundMark x1="84672" y1="81967" x2="83619" y2="82501"/>
                        <a14:foregroundMark x1="66496" y1="87630" x2="26269" y2="87798"/>
                        <a14:foregroundMark x1="83216" y1="82079" x2="84038" y2="81701"/>
                        <a14:foregroundMark x1="75939" y1="85432" x2="79042" y2="84003"/>
                        <a14:foregroundMark x1="74967" y1="85880" x2="75902" y2="85449"/>
                        <a14:foregroundMark x1="79756" y1="84837" x2="79555" y2="85016"/>
                        <a14:foregroundMark x1="87857" y1="77600" x2="83044" y2="81899"/>
                        <a14:foregroundMark x1="80483" y1="85686" x2="80028" y2="85999"/>
                        <a14:foregroundMark x1="80436" y1="85631" x2="79244" y2="86048"/>
                        <a14:foregroundMark x1="38009" y1="9468" x2="36429" y2="9800"/>
                        <a14:backgroundMark x1="8333" y1="67000" x2="11190" y2="77200"/>
                        <a14:backgroundMark x1="11190" y1="77200" x2="10000" y2="83000"/>
                        <a14:backgroundMark x1="6190" y1="69000" x2="4524" y2="76200"/>
                        <a14:backgroundMark x1="5476" y1="67400" x2="4524" y2="73800"/>
                        <a14:backgroundMark x1="4524" y1="64600" x2="4524" y2="73000"/>
                        <a14:backgroundMark x1="9286" y1="80400" x2="14524" y2="90000"/>
                        <a14:backgroundMark x1="14524" y1="90000" x2="14524" y2="90200"/>
                        <a14:backgroundMark x1="16905" y1="87200" x2="13095" y2="91800"/>
                        <a14:backgroundMark x1="26905" y1="91200" x2="24762" y2="90200"/>
                        <a14:backgroundMark x1="19286" y1="89800" x2="27857" y2="91800"/>
                        <a14:backgroundMark x1="27381" y1="91800" x2="41905" y2="94200"/>
                        <a14:backgroundMark x1="40714" y1="93200" x2="56667" y2="93800"/>
                        <a14:backgroundMark x1="58810" y1="93000" x2="66667" y2="91800"/>
                        <a14:backgroundMark x1="69286" y1="91000" x2="77857" y2="88000"/>
                        <a14:backgroundMark x1="72381" y1="87800" x2="73810" y2="86600"/>
                        <a14:backgroundMark x1="75714" y1="86600" x2="68333" y2="89400"/>
                        <a14:backgroundMark x1="76429" y1="89000" x2="85952" y2="88400"/>
                        <a14:backgroundMark x1="82619" y1="86800" x2="83333" y2="85400"/>
                        <a14:backgroundMark x1="83571" y1="85400" x2="94762" y2="82600"/>
                        <a14:backgroundMark x1="93095" y1="73800" x2="87143" y2="83000"/>
                        <a14:backgroundMark x1="82857" y1="85000" x2="80238" y2="85400"/>
                        <a14:backgroundMark x1="85238" y1="84200" x2="82381" y2="85000"/>
                        <a14:backgroundMark x1="75238" y1="87000" x2="75952" y2="85400"/>
                        <a14:backgroundMark x1="42413" y1="4493" x2="37381" y2="5000"/>
                        <a14:backgroundMark x1="61190" y1="2600" x2="42978" y2="4436"/>
                        <a14:backgroundMark x1="37381" y1="5000" x2="37381" y2="5000"/>
                        <a14:backgroundMark x1="37381" y1="4800" x2="36905" y2="7000"/>
                        <a14:backgroundMark x1="58730" y1="5400" x2="57857" y2="7600"/>
                        <a14:backgroundMark x1="59048" y1="4600" x2="58730" y2="5400"/>
                        <a14:backgroundMark x1="57857" y1="7600" x2="57857" y2="7600"/>
                        <a14:backgroundMark x1="40714" y1="9000" x2="40714" y2="9000"/>
                        <a14:backgroundMark x1="45952" y1="7200" x2="45952" y2="7200"/>
                        <a14:backgroundMark x1="45714" y1="8200" x2="45714" y2="8200"/>
                        <a14:backgroundMark x1="49048" y1="7800" x2="49048" y2="7800"/>
                        <a14:backgroundMark x1="47857" y1="8200" x2="47857" y2="8200"/>
                        <a14:backgroundMark x1="51667" y1="7000" x2="51667" y2="7000"/>
                        <a14:backgroundMark x1="53095" y1="8600" x2="53095" y2="8600"/>
                        <a14:backgroundMark x1="51429" y1="7000" x2="51429" y2="7000"/>
                        <a14:backgroundMark x1="51190" y1="6400" x2="51190" y2="6400"/>
                        <a14:backgroundMark x1="53571" y1="6800" x2="53571" y2="6800"/>
                        <a14:backgroundMark x1="53333" y1="7800" x2="53333" y2="7800"/>
                        <a14:backgroundMark x1="62143" y1="7000" x2="39286" y2="7000"/>
                        <a14:backgroundMark x1="39286" y1="7000" x2="39286" y2="7000"/>
                        <a14:backgroundMark x1="44048" y1="7800" x2="37143" y2="8400"/>
                        <a14:backgroundMark x1="28095" y1="90600" x2="12619" y2="8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733" y="357190"/>
            <a:ext cx="1355017" cy="161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Freedom Robotics Introducing: ROS 2 Support">
            <a:extLst>
              <a:ext uri="{FF2B5EF4-FFF2-40B4-BE49-F238E27FC236}">
                <a16:creationId xmlns:a16="http://schemas.microsoft.com/office/drawing/2014/main" id="{5409948B-CCB0-4889-B486-9C766E70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8646" y1="79167" x2="70677" y2="83611"/>
                        <a14:foregroundMark x1="70677" y1="83611" x2="75469" y2="82500"/>
                        <a14:foregroundMark x1="31771" y1="74630" x2="16771" y2="70926"/>
                        <a14:foregroundMark x1="32396" y1="86667" x2="19063" y2="8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02" y="564456"/>
            <a:ext cx="3497077" cy="19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445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045FAF-1D16-45FD-BC60-51528D3E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24"/>
            <a:ext cx="10515600" cy="1065284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n w="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D2529E-CA1E-46A9-8913-947088042A0C}"/>
              </a:ext>
            </a:extLst>
          </p:cNvPr>
          <p:cNvSpPr/>
          <p:nvPr/>
        </p:nvSpPr>
        <p:spPr>
          <a:xfrm>
            <a:off x="1339875" y="2144733"/>
            <a:ext cx="3244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Ce que l’on a appris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8C6952-84CC-464B-BCCE-11F48D1A3E07}"/>
              </a:ext>
            </a:extLst>
          </p:cNvPr>
          <p:cNvSpPr txBox="1"/>
          <p:nvPr/>
        </p:nvSpPr>
        <p:spPr>
          <a:xfrm>
            <a:off x="909942" y="2954171"/>
            <a:ext cx="4857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latin typeface="Century Gothic" panose="020B0502020202020204" pitchFamily="34" charset="0"/>
              </a:rPr>
              <a:t>Outils de développement Python &amp; Git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Century Gothic" panose="020B0502020202020204" pitchFamily="34" charset="0"/>
              </a:rPr>
              <a:t>Compétences en géométrie dans l’espace en 3D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Century Gothic" panose="020B0502020202020204" pitchFamily="34" charset="0"/>
              </a:rPr>
              <a:t>Outils de simulation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7" name="Espace réservé du numéro de diapositive 11">
            <a:extLst>
              <a:ext uri="{FF2B5EF4-FFF2-40B4-BE49-F238E27FC236}">
                <a16:creationId xmlns:a16="http://schemas.microsoft.com/office/drawing/2014/main" id="{66FBB3E3-3948-4336-9233-C39EE0F439DC}"/>
              </a:ext>
            </a:extLst>
          </p:cNvPr>
          <p:cNvSpPr txBox="1">
            <a:spLocks/>
          </p:cNvSpPr>
          <p:nvPr/>
        </p:nvSpPr>
        <p:spPr>
          <a:xfrm>
            <a:off x="0" y="6401599"/>
            <a:ext cx="12192000" cy="4703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F7927-DCFC-4A86-90E5-5DCAF48E2B8C}" type="slidenum">
              <a:rPr lang="fr-FR" sz="140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pPr/>
              <a:t>10</a:t>
            </a:fld>
            <a:endParaRPr lang="fr-FR" sz="1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0F90B2-F0D8-46D0-850C-91B016EEC2D6}"/>
              </a:ext>
            </a:extLst>
          </p:cNvPr>
          <p:cNvSpPr txBox="1"/>
          <p:nvPr/>
        </p:nvSpPr>
        <p:spPr>
          <a:xfrm>
            <a:off x="0" y="6481578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M1/M2 – Robotique | Team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67B8D-67E9-43B4-B7BC-6306B414CDD8}"/>
              </a:ext>
            </a:extLst>
          </p:cNvPr>
          <p:cNvSpPr/>
          <p:nvPr/>
        </p:nvSpPr>
        <p:spPr>
          <a:xfrm>
            <a:off x="6740434" y="2144733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latin typeface="Century Gothic" panose="020B0502020202020204" pitchFamily="34" charset="0"/>
              </a:rPr>
              <a:t>Difficultés rencontrées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AF16D43-9DB5-4500-9F42-EF77ADAB9CB0}"/>
              </a:ext>
            </a:extLst>
          </p:cNvPr>
          <p:cNvSpPr txBox="1"/>
          <p:nvPr/>
        </p:nvSpPr>
        <p:spPr>
          <a:xfrm>
            <a:off x="6424309" y="2954171"/>
            <a:ext cx="4857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latin typeface="Century Gothic" panose="020B0502020202020204" pitchFamily="34" charset="0"/>
              </a:rPr>
              <a:t>Envoie des commandes aux moteurs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Century Gothic" panose="020B0502020202020204" pitchFamily="34" charset="0"/>
              </a:rPr>
              <a:t>Réglage des PID pour le Follow me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Century Gothic" panose="020B0502020202020204" pitchFamily="34" charset="0"/>
              </a:rPr>
              <a:t>Point fantôme sur la Navigation Autonome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72455AD-D3AD-46F5-9E6C-A540A1CC1921}"/>
              </a:ext>
            </a:extLst>
          </p:cNvPr>
          <p:cNvSpPr txBox="1"/>
          <p:nvPr/>
        </p:nvSpPr>
        <p:spPr>
          <a:xfrm>
            <a:off x="1868000" y="4794799"/>
            <a:ext cx="845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Century Gothic" panose="020B0502020202020204" pitchFamily="34" charset="0"/>
              </a:rPr>
              <a:t>« ooooOOOOHHHH ! Passe pas grand fou ! »</a:t>
            </a:r>
          </a:p>
          <a:p>
            <a:pPr algn="r"/>
            <a:r>
              <a:rPr lang="fr-FR" dirty="0">
                <a:latin typeface="Century Gothic" panose="020B0502020202020204" pitchFamily="34" charset="0"/>
              </a:rPr>
              <a:t>Jen-Pascal BARRON, </a:t>
            </a:r>
            <a:br>
              <a:rPr lang="fr-FR" dirty="0">
                <a:latin typeface="Century Gothic" panose="020B0502020202020204" pitchFamily="34" charset="0"/>
              </a:rPr>
            </a:br>
            <a:r>
              <a:rPr lang="fr-FR" dirty="0">
                <a:latin typeface="Century Gothic" panose="020B0502020202020204" pitchFamily="34" charset="0"/>
              </a:rPr>
              <a:t>M2 Ynov CAMPUS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16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u numéro de diapositive 11">
            <a:extLst>
              <a:ext uri="{FF2B5EF4-FFF2-40B4-BE49-F238E27FC236}">
                <a16:creationId xmlns:a16="http://schemas.microsoft.com/office/drawing/2014/main" id="{3CA34477-686A-4BBD-9EAA-40B82E29CEAA}"/>
              </a:ext>
            </a:extLst>
          </p:cNvPr>
          <p:cNvSpPr txBox="1">
            <a:spLocks/>
          </p:cNvSpPr>
          <p:nvPr/>
        </p:nvSpPr>
        <p:spPr>
          <a:xfrm>
            <a:off x="0" y="6401599"/>
            <a:ext cx="12192000" cy="4703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F7927-DCFC-4A86-90E5-5DCAF48E2B8C}" type="slidenum">
              <a:rPr lang="fr-FR" sz="140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pPr/>
              <a:t>11</a:t>
            </a:fld>
            <a:endParaRPr lang="fr-FR" sz="1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045FAF-1D16-45FD-BC60-51528D3E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24"/>
            <a:ext cx="10515600" cy="1065284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n w="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</a:rPr>
              <a:t>Fin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FC9EE6C-EA2A-4ED6-8516-C80EFFB61C1E}"/>
              </a:ext>
            </a:extLst>
          </p:cNvPr>
          <p:cNvSpPr txBox="1"/>
          <p:nvPr/>
        </p:nvSpPr>
        <p:spPr>
          <a:xfrm>
            <a:off x="0" y="6481578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M1/M2 – Robotique | Team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ACFAF-6D19-4093-9BB9-F6744F6C936E}"/>
              </a:ext>
            </a:extLst>
          </p:cNvPr>
          <p:cNvSpPr/>
          <p:nvPr/>
        </p:nvSpPr>
        <p:spPr>
          <a:xfrm>
            <a:off x="1335396" y="2551837"/>
            <a:ext cx="95212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5400" b="1" dirty="0">
                <a:latin typeface="Century Gothic" panose="020B0502020202020204" pitchFamily="34" charset="0"/>
              </a:rPr>
              <a:t>Merci de votre </a:t>
            </a:r>
          </a:p>
          <a:p>
            <a:pPr algn="ctr"/>
            <a:r>
              <a:rPr lang="fr-FR" sz="5400" b="1" dirty="0">
                <a:latin typeface="Century Gothic" panose="020B0502020202020204" pitchFamily="34" charset="0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415645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u numéro de diapositive 11">
            <a:extLst>
              <a:ext uri="{FF2B5EF4-FFF2-40B4-BE49-F238E27FC236}">
                <a16:creationId xmlns:a16="http://schemas.microsoft.com/office/drawing/2014/main" id="{3CA34477-686A-4BBD-9EAA-40B82E29CEAA}"/>
              </a:ext>
            </a:extLst>
          </p:cNvPr>
          <p:cNvSpPr txBox="1">
            <a:spLocks/>
          </p:cNvSpPr>
          <p:nvPr/>
        </p:nvSpPr>
        <p:spPr>
          <a:xfrm>
            <a:off x="-1" y="6401599"/>
            <a:ext cx="12192001" cy="4703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F7927-DCFC-4A86-90E5-5DCAF48E2B8C}" type="slidenum">
              <a:rPr lang="fr-FR" sz="140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pPr/>
              <a:t>2</a:t>
            </a:fld>
            <a:endParaRPr lang="fr-FR" sz="1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045FAF-1D16-45FD-BC60-51528D3E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24"/>
            <a:ext cx="10515600" cy="1065284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n w="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</a:rPr>
              <a:t>Sommaire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FC9EE6C-EA2A-4ED6-8516-C80EFFB61C1E}"/>
              </a:ext>
            </a:extLst>
          </p:cNvPr>
          <p:cNvSpPr txBox="1"/>
          <p:nvPr/>
        </p:nvSpPr>
        <p:spPr>
          <a:xfrm>
            <a:off x="-1" y="6467489"/>
            <a:ext cx="3093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M1/M2 – Robotique | Team 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A1A86D8-0A61-474C-8A3B-87078A1155B6}"/>
              </a:ext>
            </a:extLst>
          </p:cNvPr>
          <p:cNvSpPr txBox="1"/>
          <p:nvPr/>
        </p:nvSpPr>
        <p:spPr>
          <a:xfrm>
            <a:off x="1546788" y="1857011"/>
            <a:ext cx="607432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Century Gothic" panose="020B0502020202020204" pitchFamily="34" charset="0"/>
              </a:rPr>
              <a:t>Présentation du projet</a:t>
            </a:r>
          </a:p>
          <a:p>
            <a:endParaRPr lang="fr-FR" sz="1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Century Gothic" panose="020B0502020202020204" pitchFamily="34" charset="0"/>
              </a:rPr>
              <a:t>Caractéristiques du TurtleBot3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Century Gothic" panose="020B0502020202020204" pitchFamily="34" charset="0"/>
              </a:rPr>
              <a:t>Lidar du TurtleBot3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Century Gothic" panose="020B0502020202020204" pitchFamily="34" charset="0"/>
              </a:rPr>
              <a:t>Barycentre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Century Gothic" panose="020B0502020202020204" pitchFamily="34" charset="0"/>
              </a:rPr>
              <a:t>ROS | Gazebo &amp; Rviz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Century Gothic" panose="020B0502020202020204" pitchFamily="34" charset="0"/>
              </a:rPr>
              <a:t>Follow Me &amp; Navigation autonome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000" dirty="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Century Gothic" panose="020B0502020202020204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338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lipse 19">
            <a:extLst>
              <a:ext uri="{FF2B5EF4-FFF2-40B4-BE49-F238E27FC236}">
                <a16:creationId xmlns:a16="http://schemas.microsoft.com/office/drawing/2014/main" id="{15C675C3-C5C8-4514-B212-67C5FDA650C7}"/>
              </a:ext>
            </a:extLst>
          </p:cNvPr>
          <p:cNvSpPr/>
          <p:nvPr/>
        </p:nvSpPr>
        <p:spPr>
          <a:xfrm>
            <a:off x="8425864" y="2620947"/>
            <a:ext cx="1001496" cy="100149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045FAF-1D16-45FD-BC60-51528D3E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24"/>
            <a:ext cx="10515600" cy="1065284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n w="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</a:rPr>
              <a:t>Présentation du projet</a:t>
            </a:r>
            <a:endParaRPr lang="en-US" kern="1200" dirty="0">
              <a:ln w="0"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Century Gothic" panose="020B0502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F7AF54F-772B-4E72-938D-1015FDDC943C}"/>
              </a:ext>
            </a:extLst>
          </p:cNvPr>
          <p:cNvSpPr/>
          <p:nvPr/>
        </p:nvSpPr>
        <p:spPr>
          <a:xfrm>
            <a:off x="4471075" y="2640939"/>
            <a:ext cx="1001496" cy="100149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Stopwatch">
            <a:extLst>
              <a:ext uri="{FF2B5EF4-FFF2-40B4-BE49-F238E27FC236}">
                <a16:creationId xmlns:a16="http://schemas.microsoft.com/office/drawing/2014/main" id="{9C0F3465-2024-474A-AADC-A557856068E3}"/>
              </a:ext>
            </a:extLst>
          </p:cNvPr>
          <p:cNvSpPr/>
          <p:nvPr/>
        </p:nvSpPr>
        <p:spPr>
          <a:xfrm>
            <a:off x="4684509" y="2854372"/>
            <a:ext cx="574628" cy="57462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6">
              <a:shade val="80000"/>
              <a:hueOff val="45897"/>
              <a:satOff val="-1844"/>
              <a:lumOff val="3947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4E2717C-057E-49DF-B982-BD281A0357A3}"/>
              </a:ext>
            </a:extLst>
          </p:cNvPr>
          <p:cNvSpPr/>
          <p:nvPr/>
        </p:nvSpPr>
        <p:spPr>
          <a:xfrm>
            <a:off x="2493682" y="2636352"/>
            <a:ext cx="1001496" cy="100149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Outils">
            <a:extLst>
              <a:ext uri="{FF2B5EF4-FFF2-40B4-BE49-F238E27FC236}">
                <a16:creationId xmlns:a16="http://schemas.microsoft.com/office/drawing/2014/main" id="{8C33F0B5-6A3B-4C96-87BD-2DE54EC2F3B0}"/>
              </a:ext>
            </a:extLst>
          </p:cNvPr>
          <p:cNvSpPr/>
          <p:nvPr/>
        </p:nvSpPr>
        <p:spPr>
          <a:xfrm>
            <a:off x="2707115" y="2849785"/>
            <a:ext cx="574628" cy="574628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8699B6-2EE1-49C1-B906-DDA680658182}"/>
              </a:ext>
            </a:extLst>
          </p:cNvPr>
          <p:cNvSpPr/>
          <p:nvPr/>
        </p:nvSpPr>
        <p:spPr>
          <a:xfrm>
            <a:off x="4092097" y="3715491"/>
            <a:ext cx="1761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  <a:defRPr cap="all"/>
            </a:pPr>
            <a:r>
              <a:rPr lang="fr-FR" sz="1200" dirty="0">
                <a:latin typeface="Century Gothic" panose="020B0502020202020204" pitchFamily="34" charset="0"/>
              </a:rPr>
              <a:t>Durée DU projet : </a:t>
            </a:r>
          </a:p>
          <a:p>
            <a:pPr lvl="0" algn="ctr">
              <a:lnSpc>
                <a:spcPct val="100000"/>
              </a:lnSpc>
              <a:defRPr cap="all"/>
            </a:pPr>
            <a:r>
              <a:rPr lang="fr-FR" sz="1200" dirty="0">
                <a:latin typeface="Century Gothic" panose="020B0502020202020204" pitchFamily="34" charset="0"/>
              </a:rPr>
              <a:t>1 MOIS &amp; DEMI</a:t>
            </a:r>
          </a:p>
          <a:p>
            <a:pPr lvl="0" algn="ctr">
              <a:lnSpc>
                <a:spcPct val="100000"/>
              </a:lnSpc>
              <a:defRPr cap="all"/>
            </a:pPr>
            <a:r>
              <a:rPr lang="fr-FR" sz="1200" dirty="0">
                <a:latin typeface="Century Gothic" panose="020B0502020202020204" pitchFamily="34" charset="0"/>
              </a:rPr>
              <a:t>(02/2022 – 04/2022)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44166-1317-4842-AFAA-E48AD969CAEA}"/>
              </a:ext>
            </a:extLst>
          </p:cNvPr>
          <p:cNvSpPr/>
          <p:nvPr/>
        </p:nvSpPr>
        <p:spPr>
          <a:xfrm>
            <a:off x="1948309" y="3717827"/>
            <a:ext cx="2092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cap="all"/>
            </a:pPr>
            <a:r>
              <a:rPr lang="fr-FR" sz="1200" dirty="0">
                <a:latin typeface="Century Gothic" panose="020B0502020202020204" pitchFamily="34" charset="0"/>
              </a:rPr>
              <a:t>Objectif : follow me &amp; </a:t>
            </a:r>
          </a:p>
          <a:p>
            <a:pPr lvl="0" algn="ctr">
              <a:lnSpc>
                <a:spcPct val="100000"/>
              </a:lnSpc>
              <a:defRPr cap="all"/>
            </a:pPr>
            <a:r>
              <a:rPr lang="fr-FR" sz="1200" dirty="0">
                <a:latin typeface="Century Gothic" panose="020B0502020202020204" pitchFamily="34" charset="0"/>
              </a:rPr>
              <a:t>NAVIGATION AUTONOME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D74AF6D-6724-43EC-B49A-7172C4211B4B}"/>
              </a:ext>
            </a:extLst>
          </p:cNvPr>
          <p:cNvSpPr/>
          <p:nvPr/>
        </p:nvSpPr>
        <p:spPr>
          <a:xfrm>
            <a:off x="6448470" y="2636351"/>
            <a:ext cx="1001496" cy="100149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 descr="Robot">
            <a:extLst>
              <a:ext uri="{FF2B5EF4-FFF2-40B4-BE49-F238E27FC236}">
                <a16:creationId xmlns:a16="http://schemas.microsoft.com/office/drawing/2014/main" id="{EA85D011-EB00-48AF-BC54-C25915FBEB15}"/>
              </a:ext>
            </a:extLst>
          </p:cNvPr>
          <p:cNvSpPr/>
          <p:nvPr/>
        </p:nvSpPr>
        <p:spPr>
          <a:xfrm>
            <a:off x="8639296" y="2834381"/>
            <a:ext cx="574628" cy="574628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6">
              <a:shade val="80000"/>
              <a:hueOff val="45897"/>
              <a:satOff val="-1844"/>
              <a:lumOff val="394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0D640-0ED8-46D4-B045-E407BD66C699}"/>
              </a:ext>
            </a:extLst>
          </p:cNvPr>
          <p:cNvSpPr/>
          <p:nvPr/>
        </p:nvSpPr>
        <p:spPr>
          <a:xfrm>
            <a:off x="5998465" y="3715490"/>
            <a:ext cx="1901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  <a:defRPr cap="all"/>
            </a:pPr>
            <a:r>
              <a:rPr lang="fr-FR" sz="1200" dirty="0">
                <a:latin typeface="Century Gothic" panose="020B0502020202020204" pitchFamily="34" charset="0"/>
              </a:rPr>
              <a:t>Formation Logiciel :</a:t>
            </a:r>
          </a:p>
          <a:p>
            <a:pPr lvl="0" algn="ctr">
              <a:lnSpc>
                <a:spcPct val="100000"/>
              </a:lnSpc>
              <a:defRPr cap="all"/>
            </a:pPr>
            <a:r>
              <a:rPr lang="fr-FR" sz="1200" dirty="0">
                <a:latin typeface="Century Gothic" panose="020B0502020202020204" pitchFamily="34" charset="0"/>
              </a:rPr>
              <a:t>ROS | Gazebo &amp; RVIZ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14" name="Espace réservé du numéro de diapositive 11">
            <a:extLst>
              <a:ext uri="{FF2B5EF4-FFF2-40B4-BE49-F238E27FC236}">
                <a16:creationId xmlns:a16="http://schemas.microsoft.com/office/drawing/2014/main" id="{7C321F02-2BDF-49C2-A7C6-9FA447517C85}"/>
              </a:ext>
            </a:extLst>
          </p:cNvPr>
          <p:cNvSpPr txBox="1">
            <a:spLocks/>
          </p:cNvSpPr>
          <p:nvPr/>
        </p:nvSpPr>
        <p:spPr>
          <a:xfrm>
            <a:off x="0" y="6401599"/>
            <a:ext cx="12192000" cy="4703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F7927-DCFC-4A86-90E5-5DCAF48E2B8C}" type="slidenum">
              <a:rPr lang="fr-FR" sz="140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pPr/>
              <a:t>3</a:t>
            </a:fld>
            <a:endParaRPr lang="fr-FR" sz="1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A2C7448-05F7-4A55-B17C-8A0964D75028}"/>
              </a:ext>
            </a:extLst>
          </p:cNvPr>
          <p:cNvSpPr txBox="1"/>
          <p:nvPr/>
        </p:nvSpPr>
        <p:spPr>
          <a:xfrm>
            <a:off x="0" y="6481578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M1/M2 – Robotique | Team 4</a:t>
            </a:r>
          </a:p>
        </p:txBody>
      </p:sp>
      <p:pic>
        <p:nvPicPr>
          <p:cNvPr id="8" name="Graphique 7" descr="Illustrateur avec un remplissage uni">
            <a:extLst>
              <a:ext uri="{FF2B5EF4-FFF2-40B4-BE49-F238E27FC236}">
                <a16:creationId xmlns:a16="http://schemas.microsoft.com/office/drawing/2014/main" id="{92AF2854-6C5E-4DA7-9833-06452FDE78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61902" y="2859330"/>
            <a:ext cx="574629" cy="5746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0ABAE0-95BD-4020-B894-59E967F81145}"/>
              </a:ext>
            </a:extLst>
          </p:cNvPr>
          <p:cNvSpPr/>
          <p:nvPr/>
        </p:nvSpPr>
        <p:spPr>
          <a:xfrm>
            <a:off x="7975858" y="3715490"/>
            <a:ext cx="1901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  <a:defRPr cap="all"/>
            </a:pPr>
            <a:r>
              <a:rPr lang="fr-FR" sz="1200" dirty="0">
                <a:latin typeface="Century Gothic" panose="020B0502020202020204" pitchFamily="34" charset="0"/>
              </a:rPr>
              <a:t>caractéristique du </a:t>
            </a:r>
          </a:p>
          <a:p>
            <a:pPr lvl="0" algn="ctr">
              <a:lnSpc>
                <a:spcPct val="100000"/>
              </a:lnSpc>
              <a:defRPr cap="all"/>
            </a:pPr>
            <a:r>
              <a:rPr lang="fr-FR" sz="1200" dirty="0">
                <a:latin typeface="Century Gothic" panose="020B0502020202020204" pitchFamily="34" charset="0"/>
              </a:rPr>
              <a:t>robot : TURTLEBOT3 &amp; LIDAR (3 ROUES)</a:t>
            </a:r>
            <a:endParaRPr lang="en-U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1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045FAF-1D16-45FD-BC60-51528D3E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24"/>
            <a:ext cx="10515600" cy="1065284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n w="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</a:rPr>
              <a:t>Caractéristiques du TurtleBot3</a:t>
            </a:r>
          </a:p>
        </p:txBody>
      </p:sp>
      <p:sp>
        <p:nvSpPr>
          <p:cNvPr id="5" name="Espace réservé du numéro de diapositive 11">
            <a:extLst>
              <a:ext uri="{FF2B5EF4-FFF2-40B4-BE49-F238E27FC236}">
                <a16:creationId xmlns:a16="http://schemas.microsoft.com/office/drawing/2014/main" id="{DB1FEE96-CB97-4D3E-835D-A85311AABC67}"/>
              </a:ext>
            </a:extLst>
          </p:cNvPr>
          <p:cNvSpPr txBox="1">
            <a:spLocks/>
          </p:cNvSpPr>
          <p:nvPr/>
        </p:nvSpPr>
        <p:spPr>
          <a:xfrm>
            <a:off x="0" y="6401599"/>
            <a:ext cx="12192000" cy="4703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F7927-DCFC-4A86-90E5-5DCAF48E2B8C}" type="slidenum">
              <a:rPr lang="fr-FR" sz="140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pPr/>
              <a:t>4</a:t>
            </a:fld>
            <a:endParaRPr lang="fr-FR" sz="1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6366BF-C134-48A3-BEF3-E3763A4371B4}"/>
              </a:ext>
            </a:extLst>
          </p:cNvPr>
          <p:cNvSpPr txBox="1"/>
          <p:nvPr/>
        </p:nvSpPr>
        <p:spPr>
          <a:xfrm>
            <a:off x="0" y="6481578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M1/M2 – Robotique | Team 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AC9628-4186-484D-8DD4-C5CD6AB3E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76400"/>
            <a:ext cx="4524375" cy="35052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EA45B53-8859-4ECE-AB8A-2C9C3B856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275" y="1676400"/>
            <a:ext cx="53435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7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045FAF-1D16-45FD-BC60-51528D3E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24"/>
            <a:ext cx="10515600" cy="1065284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n w="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</a:rPr>
              <a:t>Lidar du TurtleBot3</a:t>
            </a:r>
          </a:p>
        </p:txBody>
      </p:sp>
      <p:sp>
        <p:nvSpPr>
          <p:cNvPr id="5" name="Espace réservé du numéro de diapositive 11">
            <a:extLst>
              <a:ext uri="{FF2B5EF4-FFF2-40B4-BE49-F238E27FC236}">
                <a16:creationId xmlns:a16="http://schemas.microsoft.com/office/drawing/2014/main" id="{DB1FEE96-CB97-4D3E-835D-A85311AABC67}"/>
              </a:ext>
            </a:extLst>
          </p:cNvPr>
          <p:cNvSpPr txBox="1">
            <a:spLocks/>
          </p:cNvSpPr>
          <p:nvPr/>
        </p:nvSpPr>
        <p:spPr>
          <a:xfrm>
            <a:off x="0" y="6401599"/>
            <a:ext cx="12192000" cy="4703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F7927-DCFC-4A86-90E5-5DCAF48E2B8C}" type="slidenum">
              <a:rPr lang="fr-FR" sz="140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pPr/>
              <a:t>5</a:t>
            </a:fld>
            <a:endParaRPr lang="fr-FR" sz="1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6366BF-C134-48A3-BEF3-E3763A4371B4}"/>
              </a:ext>
            </a:extLst>
          </p:cNvPr>
          <p:cNvSpPr txBox="1"/>
          <p:nvPr/>
        </p:nvSpPr>
        <p:spPr>
          <a:xfrm>
            <a:off x="0" y="6481578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M1/M2 – Robotique | Team 4</a:t>
            </a:r>
          </a:p>
        </p:txBody>
      </p:sp>
      <p:pic>
        <p:nvPicPr>
          <p:cNvPr id="1026" name="Picture 2" descr="ROS compatible 2D distance sensor &quot;360 Laser Distance Sensor LDS-01&quot; has  been added | TEGAKARI, an information transmission media for research and  development">
            <a:extLst>
              <a:ext uri="{FF2B5EF4-FFF2-40B4-BE49-F238E27FC236}">
                <a16:creationId xmlns:a16="http://schemas.microsoft.com/office/drawing/2014/main" id="{1B896485-FA42-43A8-884A-667A5C650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4" y="1270387"/>
            <a:ext cx="61912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dar - comment fonctionne la technologie ?">
            <a:extLst>
              <a:ext uri="{FF2B5EF4-FFF2-40B4-BE49-F238E27FC236}">
                <a16:creationId xmlns:a16="http://schemas.microsoft.com/office/drawing/2014/main" id="{5E7B3297-D67E-4676-BBCB-2C3ABD51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7" y="3462394"/>
            <a:ext cx="66770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17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864078C8-4317-43B6-B8C4-7E7C46EC8713}"/>
              </a:ext>
            </a:extLst>
          </p:cNvPr>
          <p:cNvSpPr/>
          <p:nvPr/>
        </p:nvSpPr>
        <p:spPr>
          <a:xfrm>
            <a:off x="4459222" y="2159205"/>
            <a:ext cx="3240000" cy="32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BF193AF-0907-48FF-B6AD-B2DDD37F85BA}"/>
              </a:ext>
            </a:extLst>
          </p:cNvPr>
          <p:cNvCxnSpPr>
            <a:cxnSpLocks/>
          </p:cNvCxnSpPr>
          <p:nvPr/>
        </p:nvCxnSpPr>
        <p:spPr>
          <a:xfrm flipH="1" flipV="1">
            <a:off x="6535066" y="2214752"/>
            <a:ext cx="0" cy="360000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39E55C30-8E9B-41C4-8C78-A9F572C333D4}"/>
              </a:ext>
            </a:extLst>
          </p:cNvPr>
          <p:cNvCxnSpPr>
            <a:cxnSpLocks/>
          </p:cNvCxnSpPr>
          <p:nvPr/>
        </p:nvCxnSpPr>
        <p:spPr>
          <a:xfrm flipH="1" flipV="1">
            <a:off x="6077495" y="2571808"/>
            <a:ext cx="468000" cy="0"/>
          </a:xfrm>
          <a:prstGeom prst="line">
            <a:avLst/>
          </a:prstGeom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9B91F3F-8551-4954-813C-F4C95899A314}"/>
              </a:ext>
            </a:extLst>
          </p:cNvPr>
          <p:cNvCxnSpPr>
            <a:cxnSpLocks/>
          </p:cNvCxnSpPr>
          <p:nvPr/>
        </p:nvCxnSpPr>
        <p:spPr>
          <a:xfrm flipH="1" flipV="1">
            <a:off x="6085571" y="2222705"/>
            <a:ext cx="468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69B23B78-4ABE-4BA3-B74C-C2B9F75FEF47}"/>
              </a:ext>
            </a:extLst>
          </p:cNvPr>
          <p:cNvSpPr/>
          <p:nvPr/>
        </p:nvSpPr>
        <p:spPr>
          <a:xfrm>
            <a:off x="5187058" y="2883948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5C3389F-3A9F-4370-A436-2379837A3B82}"/>
              </a:ext>
            </a:extLst>
          </p:cNvPr>
          <p:cNvSpPr/>
          <p:nvPr/>
        </p:nvSpPr>
        <p:spPr>
          <a:xfrm>
            <a:off x="5727611" y="3437060"/>
            <a:ext cx="720000" cy="7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F4D55F-C892-41D5-A71E-DB7D61845A95}"/>
              </a:ext>
            </a:extLst>
          </p:cNvPr>
          <p:cNvSpPr/>
          <p:nvPr/>
        </p:nvSpPr>
        <p:spPr>
          <a:xfrm rot="19615547" flipH="1">
            <a:off x="4175068" y="2533184"/>
            <a:ext cx="1920819" cy="3057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94360A-3EAA-4DAB-A7CD-3D31C7BD1CCA}"/>
              </a:ext>
            </a:extLst>
          </p:cNvPr>
          <p:cNvSpPr/>
          <p:nvPr/>
        </p:nvSpPr>
        <p:spPr>
          <a:xfrm rot="1965747">
            <a:off x="6025742" y="2342486"/>
            <a:ext cx="1908712" cy="3607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AD1BFE6-8CC8-4E40-B50F-9E6C09B04B6B}"/>
              </a:ext>
            </a:extLst>
          </p:cNvPr>
          <p:cNvCxnSpPr>
            <a:cxnSpLocks/>
          </p:cNvCxnSpPr>
          <p:nvPr/>
        </p:nvCxnSpPr>
        <p:spPr>
          <a:xfrm flipH="1" flipV="1">
            <a:off x="4754631" y="1670088"/>
            <a:ext cx="1324591" cy="211805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51B0E43-9AEB-4B6C-B794-2326E7435806}"/>
              </a:ext>
            </a:extLst>
          </p:cNvPr>
          <p:cNvCxnSpPr>
            <a:cxnSpLocks/>
          </p:cNvCxnSpPr>
          <p:nvPr/>
        </p:nvCxnSpPr>
        <p:spPr>
          <a:xfrm flipV="1">
            <a:off x="6082888" y="1665893"/>
            <a:ext cx="1324591" cy="2118055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84045FAF-1D16-45FD-BC60-51528D3E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24"/>
            <a:ext cx="10515600" cy="1065284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n w="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</a:rPr>
              <a:t>Barycentre</a:t>
            </a:r>
          </a:p>
        </p:txBody>
      </p:sp>
      <p:sp>
        <p:nvSpPr>
          <p:cNvPr id="5" name="Espace réservé du numéro de diapositive 11">
            <a:extLst>
              <a:ext uri="{FF2B5EF4-FFF2-40B4-BE49-F238E27FC236}">
                <a16:creationId xmlns:a16="http://schemas.microsoft.com/office/drawing/2014/main" id="{DB1FEE96-CB97-4D3E-835D-A85311AABC67}"/>
              </a:ext>
            </a:extLst>
          </p:cNvPr>
          <p:cNvSpPr txBox="1">
            <a:spLocks/>
          </p:cNvSpPr>
          <p:nvPr/>
        </p:nvSpPr>
        <p:spPr>
          <a:xfrm>
            <a:off x="0" y="6401599"/>
            <a:ext cx="12192000" cy="4703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F7927-DCFC-4A86-90E5-5DCAF48E2B8C}" type="slidenum">
              <a:rPr lang="fr-FR" sz="140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pPr/>
              <a:t>6</a:t>
            </a:fld>
            <a:endParaRPr lang="fr-FR" sz="1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6366BF-C134-48A3-BEF3-E3763A4371B4}"/>
              </a:ext>
            </a:extLst>
          </p:cNvPr>
          <p:cNvSpPr txBox="1"/>
          <p:nvPr/>
        </p:nvSpPr>
        <p:spPr>
          <a:xfrm>
            <a:off x="0" y="6481578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M1/M2 – Robotique | Team 4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482254E-1C04-4D53-9C40-25F62B6FB59F}"/>
              </a:ext>
            </a:extLst>
          </p:cNvPr>
          <p:cNvSpPr/>
          <p:nvPr/>
        </p:nvSpPr>
        <p:spPr>
          <a:xfrm>
            <a:off x="3936000" y="1636003"/>
            <a:ext cx="4320000" cy="4320000"/>
          </a:xfrm>
          <a:prstGeom prst="ellipse">
            <a:avLst/>
          </a:prstGeom>
          <a:noFill/>
          <a:ln w="28575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83C51EF-0842-41AB-871A-3BFF2BEB6612}"/>
              </a:ext>
            </a:extLst>
          </p:cNvPr>
          <p:cNvSpPr/>
          <p:nvPr/>
        </p:nvSpPr>
        <p:spPr>
          <a:xfrm>
            <a:off x="6028888" y="374200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931DE0E-3951-465D-A6D9-AE0945DC9DBB}"/>
              </a:ext>
            </a:extLst>
          </p:cNvPr>
          <p:cNvCxnSpPr/>
          <p:nvPr/>
        </p:nvCxnSpPr>
        <p:spPr>
          <a:xfrm flipV="1">
            <a:off x="6079222" y="1623948"/>
            <a:ext cx="0" cy="2160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F56DC31-CA89-4083-BF65-7410C9404FAE}"/>
              </a:ext>
            </a:extLst>
          </p:cNvPr>
          <p:cNvSpPr txBox="1"/>
          <p:nvPr/>
        </p:nvSpPr>
        <p:spPr>
          <a:xfrm>
            <a:off x="6052951" y="3152001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20°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9A47865-7170-4C4D-8148-823ACF0B10DA}"/>
              </a:ext>
            </a:extLst>
          </p:cNvPr>
          <p:cNvCxnSpPr>
            <a:cxnSpLocks/>
          </p:cNvCxnSpPr>
          <p:nvPr/>
        </p:nvCxnSpPr>
        <p:spPr>
          <a:xfrm flipV="1">
            <a:off x="6078669" y="2257672"/>
            <a:ext cx="0" cy="324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7222297-033D-4A17-8369-2EFECC424204}"/>
              </a:ext>
            </a:extLst>
          </p:cNvPr>
          <p:cNvCxnSpPr>
            <a:cxnSpLocks/>
          </p:cNvCxnSpPr>
          <p:nvPr/>
        </p:nvCxnSpPr>
        <p:spPr>
          <a:xfrm flipV="1">
            <a:off x="6070833" y="2571808"/>
            <a:ext cx="324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5D4FACB6-69FE-4729-A8D2-A760954F7775}"/>
              </a:ext>
            </a:extLst>
          </p:cNvPr>
          <p:cNvCxnSpPr>
            <a:cxnSpLocks/>
          </p:cNvCxnSpPr>
          <p:nvPr/>
        </p:nvCxnSpPr>
        <p:spPr>
          <a:xfrm flipV="1">
            <a:off x="6523245" y="1911844"/>
            <a:ext cx="108000" cy="3240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0A90F3C5-90E2-4CBB-B251-D4D035E3625F}"/>
              </a:ext>
            </a:extLst>
          </p:cNvPr>
          <p:cNvCxnSpPr>
            <a:cxnSpLocks/>
          </p:cNvCxnSpPr>
          <p:nvPr/>
        </p:nvCxnSpPr>
        <p:spPr>
          <a:xfrm>
            <a:off x="6509059" y="2219630"/>
            <a:ext cx="324000" cy="1080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B13957C3-B4EE-4EDA-9148-BF4C57713E58}"/>
              </a:ext>
            </a:extLst>
          </p:cNvPr>
          <p:cNvCxnSpPr>
            <a:cxnSpLocks/>
          </p:cNvCxnSpPr>
          <p:nvPr/>
        </p:nvCxnSpPr>
        <p:spPr>
          <a:xfrm flipH="1" flipV="1">
            <a:off x="6079221" y="2225244"/>
            <a:ext cx="0" cy="7200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D380B1D-5B39-47BC-87F0-D3793E18DB02}"/>
              </a:ext>
            </a:extLst>
          </p:cNvPr>
          <p:cNvSpPr txBox="1"/>
          <p:nvPr/>
        </p:nvSpPr>
        <p:spPr>
          <a:xfrm>
            <a:off x="6344176" y="2508912"/>
            <a:ext cx="45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2"/>
                </a:solidFill>
              </a:rPr>
              <a:t>Δ</a:t>
            </a:r>
            <a:r>
              <a:rPr lang="fr-FR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9E7CA9C-BBDC-41A2-AD4D-B13242641D9B}"/>
              </a:ext>
            </a:extLst>
          </p:cNvPr>
          <p:cNvSpPr txBox="1"/>
          <p:nvPr/>
        </p:nvSpPr>
        <p:spPr>
          <a:xfrm>
            <a:off x="6022691" y="1843441"/>
            <a:ext cx="45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1"/>
                </a:solidFill>
              </a:rPr>
              <a:t>Δ</a:t>
            </a:r>
            <a:r>
              <a:rPr lang="fr-FR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0513052-2B7D-4D4C-A71F-5C0BBC79F7E3}"/>
              </a:ext>
            </a:extLst>
          </p:cNvPr>
          <p:cNvSpPr txBox="1"/>
          <p:nvPr/>
        </p:nvSpPr>
        <p:spPr>
          <a:xfrm>
            <a:off x="8065332" y="2550448"/>
            <a:ext cx="69121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7030A0"/>
                </a:solidFill>
              </a:rPr>
              <a:t>LIDAR</a:t>
            </a:r>
          </a:p>
        </p:txBody>
      </p:sp>
    </p:spTree>
    <p:extLst>
      <p:ext uri="{BB962C8B-B14F-4D97-AF65-F5344CB8AC3E}">
        <p14:creationId xmlns:p14="http://schemas.microsoft.com/office/powerpoint/2010/main" val="44248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Understanding ROS 2 nodes — ROS 2 Documentation: Foxy documentation">
            <a:extLst>
              <a:ext uri="{FF2B5EF4-FFF2-40B4-BE49-F238E27FC236}">
                <a16:creationId xmlns:a16="http://schemas.microsoft.com/office/drawing/2014/main" id="{BE0317B4-7CB0-4F02-BE52-E5CE53541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4" y="1909578"/>
            <a:ext cx="81343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045FAF-1D16-45FD-BC60-51528D3E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24"/>
            <a:ext cx="10515600" cy="1065284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n w="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</a:rPr>
              <a:t>ROS | Gazebo &amp; RVIZ</a:t>
            </a:r>
          </a:p>
        </p:txBody>
      </p:sp>
      <p:sp>
        <p:nvSpPr>
          <p:cNvPr id="5" name="Espace réservé du numéro de diapositive 11">
            <a:extLst>
              <a:ext uri="{FF2B5EF4-FFF2-40B4-BE49-F238E27FC236}">
                <a16:creationId xmlns:a16="http://schemas.microsoft.com/office/drawing/2014/main" id="{1B1F7627-2851-416F-8A53-014147664DAE}"/>
              </a:ext>
            </a:extLst>
          </p:cNvPr>
          <p:cNvSpPr txBox="1">
            <a:spLocks/>
          </p:cNvSpPr>
          <p:nvPr/>
        </p:nvSpPr>
        <p:spPr>
          <a:xfrm>
            <a:off x="0" y="6432671"/>
            <a:ext cx="12192000" cy="4703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F7927-DCFC-4A86-90E5-5DCAF48E2B8C}" type="slidenum">
              <a:rPr lang="fr-FR" sz="140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pPr/>
              <a:t>7</a:t>
            </a:fld>
            <a:endParaRPr lang="fr-FR" sz="1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12320E-F131-445C-B849-195CF7F884E1}"/>
              </a:ext>
            </a:extLst>
          </p:cNvPr>
          <p:cNvSpPr txBox="1"/>
          <p:nvPr/>
        </p:nvSpPr>
        <p:spPr>
          <a:xfrm>
            <a:off x="0" y="6481578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M1/M2 – Robotique | Team 4</a:t>
            </a:r>
          </a:p>
        </p:txBody>
      </p:sp>
      <p:pic>
        <p:nvPicPr>
          <p:cNvPr id="13" name="Picture 6" descr="Freedom Robotics Introducing: ROS 2 Support">
            <a:extLst>
              <a:ext uri="{FF2B5EF4-FFF2-40B4-BE49-F238E27FC236}">
                <a16:creationId xmlns:a16="http://schemas.microsoft.com/office/drawing/2014/main" id="{54808E56-63A7-418F-A366-D150E0ED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8646" y1="79167" x2="70677" y2="83611"/>
                        <a14:foregroundMark x1="70677" y1="83611" x2="75469" y2="82500"/>
                        <a14:foregroundMark x1="31771" y1="74630" x2="16771" y2="70926"/>
                        <a14:foregroundMark x1="32396" y1="86667" x2="19063" y2="85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727" y="-313682"/>
            <a:ext cx="4588545" cy="25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85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Getting Started — Navigation 2 1.0.0 documentation">
            <a:extLst>
              <a:ext uri="{FF2B5EF4-FFF2-40B4-BE49-F238E27FC236}">
                <a16:creationId xmlns:a16="http://schemas.microsoft.com/office/drawing/2014/main" id="{5E0E7D41-210F-48D1-A635-9875830B7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7" y="3124055"/>
            <a:ext cx="5715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045FAF-1D16-45FD-BC60-51528D3E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24"/>
            <a:ext cx="10515600" cy="1065284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n w="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</a:rPr>
              <a:t>ROS, Gazebo &amp; RVIZ</a:t>
            </a:r>
          </a:p>
        </p:txBody>
      </p:sp>
      <p:sp>
        <p:nvSpPr>
          <p:cNvPr id="5" name="Espace réservé du numéro de diapositive 11">
            <a:extLst>
              <a:ext uri="{FF2B5EF4-FFF2-40B4-BE49-F238E27FC236}">
                <a16:creationId xmlns:a16="http://schemas.microsoft.com/office/drawing/2014/main" id="{1B1F7627-2851-416F-8A53-014147664DAE}"/>
              </a:ext>
            </a:extLst>
          </p:cNvPr>
          <p:cNvSpPr txBox="1">
            <a:spLocks/>
          </p:cNvSpPr>
          <p:nvPr/>
        </p:nvSpPr>
        <p:spPr>
          <a:xfrm>
            <a:off x="0" y="6401599"/>
            <a:ext cx="12192000" cy="4703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F7927-DCFC-4A86-90E5-5DCAF48E2B8C}" type="slidenum">
              <a:rPr lang="fr-FR" sz="140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pPr/>
              <a:t>8</a:t>
            </a:fld>
            <a:endParaRPr lang="fr-FR" sz="1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12320E-F131-445C-B849-195CF7F884E1}"/>
              </a:ext>
            </a:extLst>
          </p:cNvPr>
          <p:cNvSpPr txBox="1"/>
          <p:nvPr/>
        </p:nvSpPr>
        <p:spPr>
          <a:xfrm>
            <a:off x="0" y="6481578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M1/M2 – Robotique | Team 4</a:t>
            </a:r>
          </a:p>
        </p:txBody>
      </p:sp>
      <p:pic>
        <p:nvPicPr>
          <p:cNvPr id="1026" name="Picture 2" descr="Robotic simulation scenarios with Gazebo and ROS">
            <a:extLst>
              <a:ext uri="{FF2B5EF4-FFF2-40B4-BE49-F238E27FC236}">
                <a16:creationId xmlns:a16="http://schemas.microsoft.com/office/drawing/2014/main" id="{180F63F7-DFB4-437D-B65B-1BF2523F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98" y="1439816"/>
            <a:ext cx="3271839" cy="15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ros-visualization/rviz: ROS 3D Robot Visualizer">
            <a:extLst>
              <a:ext uri="{FF2B5EF4-FFF2-40B4-BE49-F238E27FC236}">
                <a16:creationId xmlns:a16="http://schemas.microsoft.com/office/drawing/2014/main" id="{212FF4F3-03DB-4840-A646-0BCB99CF1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57" y="1457552"/>
            <a:ext cx="2052725" cy="13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Launch the TurtleBot3 Simulation With ROS – Automatic Addison">
            <a:extLst>
              <a:ext uri="{FF2B5EF4-FFF2-40B4-BE49-F238E27FC236}">
                <a16:creationId xmlns:a16="http://schemas.microsoft.com/office/drawing/2014/main" id="{CB0CE596-6653-4881-8B9C-1052D9B3E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19" y="3129126"/>
            <a:ext cx="3937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25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045FAF-1D16-45FD-BC60-51528D3E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124"/>
            <a:ext cx="10515600" cy="1065284"/>
          </a:xfrm>
          <a:ln w="28575"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n w="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Century Gothic" panose="020B0502020202020204" pitchFamily="34" charset="0"/>
              </a:rPr>
              <a:t>Follow Me &amp; Navigation autonome</a:t>
            </a:r>
          </a:p>
        </p:txBody>
      </p:sp>
      <p:sp>
        <p:nvSpPr>
          <p:cNvPr id="5" name="Espace réservé du numéro de diapositive 11">
            <a:extLst>
              <a:ext uri="{FF2B5EF4-FFF2-40B4-BE49-F238E27FC236}">
                <a16:creationId xmlns:a16="http://schemas.microsoft.com/office/drawing/2014/main" id="{E3F5A8BA-FA36-469D-9284-487364F7F78C}"/>
              </a:ext>
            </a:extLst>
          </p:cNvPr>
          <p:cNvSpPr txBox="1">
            <a:spLocks/>
          </p:cNvSpPr>
          <p:nvPr/>
        </p:nvSpPr>
        <p:spPr>
          <a:xfrm>
            <a:off x="0" y="6401599"/>
            <a:ext cx="12192000" cy="4703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F7927-DCFC-4A86-90E5-5DCAF48E2B8C}" type="slidenum">
              <a:rPr lang="fr-FR" sz="1400" smtClean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pPr/>
              <a:t>9</a:t>
            </a:fld>
            <a:endParaRPr lang="fr-FR" sz="140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A11354-6850-49F9-8FED-EB234146F911}"/>
              </a:ext>
            </a:extLst>
          </p:cNvPr>
          <p:cNvSpPr txBox="1"/>
          <p:nvPr/>
        </p:nvSpPr>
        <p:spPr>
          <a:xfrm>
            <a:off x="0" y="6481578"/>
            <a:ext cx="333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M1/M2 – Robotique | Team 4</a:t>
            </a:r>
          </a:p>
        </p:txBody>
      </p:sp>
      <p:pic>
        <p:nvPicPr>
          <p:cNvPr id="3" name="received_284010640577740">
            <a:hlinkClick r:id="" action="ppaction://media"/>
            <a:extLst>
              <a:ext uri="{FF2B5EF4-FFF2-40B4-BE49-F238E27FC236}">
                <a16:creationId xmlns:a16="http://schemas.microsoft.com/office/drawing/2014/main" id="{97614592-319A-467E-8199-991BD7A9F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5066" y="1353778"/>
            <a:ext cx="2747503" cy="4884449"/>
          </a:xfrm>
          <a:prstGeom prst="rect">
            <a:avLst/>
          </a:prstGeom>
        </p:spPr>
      </p:pic>
      <p:pic>
        <p:nvPicPr>
          <p:cNvPr id="4" name="20220408-124256_y6TjDBMH">
            <a:hlinkClick r:id="" action="ppaction://media"/>
            <a:extLst>
              <a:ext uri="{FF2B5EF4-FFF2-40B4-BE49-F238E27FC236}">
                <a16:creationId xmlns:a16="http://schemas.microsoft.com/office/drawing/2014/main" id="{E8D43E20-01EC-443C-8174-71E7D201B5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79433" y="1353777"/>
            <a:ext cx="2747503" cy="48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4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311</Words>
  <Application>Microsoft Office PowerPoint</Application>
  <PresentationFormat>Grand écran</PresentationFormat>
  <Paragraphs>87</Paragraphs>
  <Slides>11</Slides>
  <Notes>10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Sommaire</vt:lpstr>
      <vt:lpstr>Présentation du projet</vt:lpstr>
      <vt:lpstr>Caractéristiques du TurtleBot3</vt:lpstr>
      <vt:lpstr>Lidar du TurtleBot3</vt:lpstr>
      <vt:lpstr>Barycentre</vt:lpstr>
      <vt:lpstr>ROS | Gazebo &amp; RVIZ</vt:lpstr>
      <vt:lpstr>ROS, Gazebo &amp; RVIZ</vt:lpstr>
      <vt:lpstr>Follow Me &amp; Navigation autonome</vt:lpstr>
      <vt:lpstr>Conclusion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Adrien Priou</dc:creator>
  <cp:lastModifiedBy>VISINE Killian</cp:lastModifiedBy>
  <cp:revision>15</cp:revision>
  <dcterms:created xsi:type="dcterms:W3CDTF">2022-04-07T13:55:40Z</dcterms:created>
  <dcterms:modified xsi:type="dcterms:W3CDTF">2022-04-08T14:02:17Z</dcterms:modified>
</cp:coreProperties>
</file>